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59E"/>
    <a:srgbClr val="5F7CCF"/>
    <a:srgbClr val="4567C7"/>
    <a:srgbClr val="3B6DD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040"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4143375" y="1"/>
            <a:ext cx="3170238" cy="479425"/>
          </a:xfrm>
          <a:prstGeom prst="rect">
            <a:avLst/>
          </a:prstGeom>
        </p:spPr>
        <p:txBody>
          <a:bodyPr vert="horz" lIns="91427" tIns="45714" rIns="91427" bIns="45714" rtlCol="0"/>
          <a:lstStyle>
            <a:lvl1pPr algn="r">
              <a:defRPr sz="1200"/>
            </a:lvl1pPr>
          </a:lstStyle>
          <a:p>
            <a:fld id="{D66A9F30-0A52-4791-8916-DD9F7AA1B67E}" type="datetimeFigureOut">
              <a:rPr lang="en-US" smtClean="0"/>
              <a:pPr/>
              <a:t>2/28/2019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31839" y="4560890"/>
            <a:ext cx="5851525" cy="4319587"/>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9"/>
            <a:ext cx="3170238" cy="479425"/>
          </a:xfrm>
          <a:prstGeom prst="rect">
            <a:avLst/>
          </a:prstGeom>
        </p:spPr>
        <p:txBody>
          <a:bodyPr vert="horz" lIns="91427" tIns="45714" rIns="91427" bIns="45714" rtlCol="0" anchor="b"/>
          <a:lstStyle>
            <a:lvl1pPr algn="r">
              <a:defRPr sz="1200"/>
            </a:lvl1pPr>
          </a:lstStyle>
          <a:p>
            <a:fld id="{C640CBFB-4F9D-4574-9BB6-E84649E1540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40CBFB-4F9D-4574-9BB6-E84649E1540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003DF9-073E-484A-B4A7-71A0A2A96545}" type="datetimeFigureOut">
              <a:rPr lang="en-US" smtClean="0"/>
              <a:pPr/>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75B56-E5BD-4498-A901-46DE1FA52DF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003DF9-073E-484A-B4A7-71A0A2A96545}" type="datetimeFigureOut">
              <a:rPr lang="en-US" smtClean="0"/>
              <a:pPr/>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75B56-E5BD-4498-A901-46DE1FA52D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003DF9-073E-484A-B4A7-71A0A2A96545}" type="datetimeFigureOut">
              <a:rPr lang="en-US" smtClean="0"/>
              <a:pPr/>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75B56-E5BD-4498-A901-46DE1FA52D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003DF9-073E-484A-B4A7-71A0A2A96545}" type="datetimeFigureOut">
              <a:rPr lang="en-US" smtClean="0"/>
              <a:pPr/>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75B56-E5BD-4498-A901-46DE1FA52D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003DF9-073E-484A-B4A7-71A0A2A96545}" type="datetimeFigureOut">
              <a:rPr lang="en-US" smtClean="0"/>
              <a:pPr/>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75B56-E5BD-4498-A901-46DE1FA52DF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003DF9-073E-484A-B4A7-71A0A2A96545}" type="datetimeFigureOut">
              <a:rPr lang="en-US" smtClean="0"/>
              <a:pPr/>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75B56-E5BD-4498-A901-46DE1FA52D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003DF9-073E-484A-B4A7-71A0A2A96545}" type="datetimeFigureOut">
              <a:rPr lang="en-US" smtClean="0"/>
              <a:pPr/>
              <a:t>2/28/2019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B75B56-E5BD-4498-A901-46DE1FA52D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003DF9-073E-484A-B4A7-71A0A2A96545}" type="datetimeFigureOut">
              <a:rPr lang="en-US" smtClean="0"/>
              <a:pPr/>
              <a:t>2/28/2019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B75B56-E5BD-4498-A901-46DE1FA52D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03DF9-073E-484A-B4A7-71A0A2A96545}" type="datetimeFigureOut">
              <a:rPr lang="en-US" smtClean="0"/>
              <a:pPr/>
              <a:t>2/28/2019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B75B56-E5BD-4498-A901-46DE1FA52D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03DF9-073E-484A-B4A7-71A0A2A96545}" type="datetimeFigureOut">
              <a:rPr lang="en-US" smtClean="0"/>
              <a:pPr/>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75B56-E5BD-4498-A901-46DE1FA52D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03DF9-073E-484A-B4A7-71A0A2A96545}" type="datetimeFigureOut">
              <a:rPr lang="en-US" smtClean="0"/>
              <a:pPr/>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75B56-E5BD-4498-A901-46DE1FA52DF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03DF9-073E-484A-B4A7-71A0A2A96545}" type="datetimeFigureOut">
              <a:rPr lang="en-US" smtClean="0"/>
              <a:pPr/>
              <a:t>2/28/2019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75B56-E5BD-4498-A901-46DE1FA52D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hyperlink" Target="mailto:careers@sw-online.com" TargetMode="Externa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W-ST-sidebyside.jpg"/>
          <p:cNvPicPr>
            <a:picLocks noChangeAspect="1"/>
          </p:cNvPicPr>
          <p:nvPr/>
        </p:nvPicPr>
        <p:blipFill>
          <a:blip r:embed="rId3" cstate="print"/>
          <a:stretch>
            <a:fillRect/>
          </a:stretch>
        </p:blipFill>
        <p:spPr>
          <a:xfrm>
            <a:off x="467544" y="116632"/>
            <a:ext cx="1852712" cy="794019"/>
          </a:xfrm>
          <a:prstGeom prst="rect">
            <a:avLst/>
          </a:prstGeom>
        </p:spPr>
      </p:pic>
      <p:sp>
        <p:nvSpPr>
          <p:cNvPr id="39" name="Rectangle 38"/>
          <p:cNvSpPr/>
          <p:nvPr/>
        </p:nvSpPr>
        <p:spPr>
          <a:xfrm>
            <a:off x="395536" y="3140968"/>
            <a:ext cx="1857388" cy="3197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000" b="1" dirty="0" smtClean="0">
                <a:solidFill>
                  <a:srgbClr val="5F7CCF"/>
                </a:solidFill>
                <a:latin typeface="Myriad Pro" pitchFamily="34" charset="0"/>
              </a:rPr>
              <a:t>To Apply, </a:t>
            </a:r>
            <a:endParaRPr lang="en-US" sz="1000" b="1" dirty="0" smtClean="0">
              <a:solidFill>
                <a:srgbClr val="5F7CCF"/>
              </a:solidFill>
              <a:latin typeface="Myriad Pro" pitchFamily="34" charset="0"/>
            </a:endParaRPr>
          </a:p>
          <a:p>
            <a:pPr algn="ctr"/>
            <a:endParaRPr lang="en-US" sz="1000" b="1" dirty="0" smtClean="0">
              <a:solidFill>
                <a:srgbClr val="5F7CCF"/>
              </a:solidFill>
              <a:latin typeface="Myriad Pro" pitchFamily="34" charset="0"/>
            </a:endParaRPr>
          </a:p>
          <a:p>
            <a:pPr algn="ctr"/>
            <a:r>
              <a:rPr lang="en-US" sz="1000" b="1" dirty="0" smtClean="0">
                <a:solidFill>
                  <a:srgbClr val="5F7CCF"/>
                </a:solidFill>
                <a:latin typeface="Myriad Pro" pitchFamily="34" charset="0"/>
              </a:rPr>
              <a:t>Send your resume and driver’s abstract to</a:t>
            </a:r>
            <a:r>
              <a:rPr lang="en-US" sz="1000" b="1" dirty="0" smtClean="0">
                <a:solidFill>
                  <a:srgbClr val="5F7CCF"/>
                </a:solidFill>
                <a:latin typeface="Myriad Pro" pitchFamily="34" charset="0"/>
              </a:rPr>
              <a:t>:</a:t>
            </a:r>
            <a:endParaRPr lang="en-US" sz="1000" b="1" dirty="0" smtClean="0">
              <a:solidFill>
                <a:srgbClr val="5F7CCF"/>
              </a:solidFill>
              <a:latin typeface="Myriad Pro" pitchFamily="34" charset="0"/>
            </a:endParaRPr>
          </a:p>
          <a:p>
            <a:pPr algn="ctr"/>
            <a:endParaRPr lang="en-US" sz="900" dirty="0" smtClean="0">
              <a:solidFill>
                <a:srgbClr val="5F7CCF"/>
              </a:solidFill>
              <a:latin typeface="Myriad Pro" pitchFamily="34" charset="0"/>
            </a:endParaRPr>
          </a:p>
          <a:p>
            <a:pPr algn="ctr"/>
            <a:r>
              <a:rPr lang="en-US" sz="1050" dirty="0" smtClean="0">
                <a:solidFill>
                  <a:srgbClr val="5F7CCF"/>
                </a:solidFill>
                <a:latin typeface="Myriad Pro" pitchFamily="34" charset="0"/>
              </a:rPr>
              <a:t>Jessica Ross</a:t>
            </a:r>
            <a:endParaRPr lang="en-US" sz="1050" dirty="0" smtClean="0">
              <a:solidFill>
                <a:srgbClr val="5F7CCF"/>
              </a:solidFill>
              <a:latin typeface="Myriad Pro" pitchFamily="34" charset="0"/>
            </a:endParaRPr>
          </a:p>
          <a:p>
            <a:pPr algn="ctr"/>
            <a:r>
              <a:rPr lang="en-CA" sz="1050" dirty="0" smtClean="0">
                <a:solidFill>
                  <a:srgbClr val="5F7CCF"/>
                </a:solidFill>
                <a:latin typeface="Myriad Pro" pitchFamily="34" charset="0"/>
              </a:rPr>
              <a:t>Project/Labour Manager</a:t>
            </a:r>
            <a:endParaRPr lang="en-US" sz="1050" dirty="0" smtClean="0">
              <a:solidFill>
                <a:srgbClr val="5F7CCF"/>
              </a:solidFill>
              <a:latin typeface="Myriad Pro" pitchFamily="34" charset="0"/>
            </a:endParaRPr>
          </a:p>
          <a:p>
            <a:pPr algn="ctr"/>
            <a:r>
              <a:rPr lang="en-US" sz="1050" dirty="0" smtClean="0">
                <a:solidFill>
                  <a:srgbClr val="5F7CCF"/>
                </a:solidFill>
                <a:latin typeface="Myriad Pro" pitchFamily="34" charset="0"/>
                <a:hlinkClick r:id="rId4"/>
              </a:rPr>
              <a:t> </a:t>
            </a:r>
            <a:r>
              <a:rPr lang="en-US" sz="1050" dirty="0" smtClean="0">
                <a:solidFill>
                  <a:srgbClr val="5F7CCF"/>
                </a:solidFill>
                <a:latin typeface="Myriad Pro" pitchFamily="34" charset="0"/>
                <a:hlinkClick r:id="rId4"/>
              </a:rPr>
              <a:t>jross</a:t>
            </a:r>
            <a:r>
              <a:rPr lang="en-US" sz="1050" dirty="0" smtClean="0">
                <a:solidFill>
                  <a:srgbClr val="5F7CCF"/>
                </a:solidFill>
                <a:latin typeface="Myriad Pro" pitchFamily="34" charset="0"/>
                <a:hlinkClick r:id="rId4"/>
              </a:rPr>
              <a:t>@sw-online.com</a:t>
            </a:r>
            <a:endParaRPr lang="en-US" sz="1050" dirty="0" smtClean="0">
              <a:solidFill>
                <a:srgbClr val="5F7CCF"/>
              </a:solidFill>
              <a:latin typeface="Myriad Pro" pitchFamily="34" charset="0"/>
            </a:endParaRPr>
          </a:p>
          <a:p>
            <a:pPr algn="ctr"/>
            <a:endParaRPr lang="en-US" sz="1050" dirty="0" smtClean="0">
              <a:solidFill>
                <a:srgbClr val="5F7CCF"/>
              </a:solidFill>
              <a:latin typeface="Myriad Pro" pitchFamily="34" charset="0"/>
            </a:endParaRPr>
          </a:p>
          <a:p>
            <a:pPr algn="ctr"/>
            <a:r>
              <a:rPr lang="en-US" sz="1000" b="1" dirty="0" smtClean="0">
                <a:solidFill>
                  <a:srgbClr val="5F7CCF"/>
                </a:solidFill>
                <a:latin typeface="Myriad Pro" pitchFamily="34" charset="0"/>
              </a:rPr>
              <a:t>We thank all applicants for their interest, however only shortlisted candidates will be contacted</a:t>
            </a:r>
            <a:endParaRPr lang="en-US" sz="1000" b="1" dirty="0" smtClean="0">
              <a:solidFill>
                <a:srgbClr val="5F7CCF"/>
              </a:solidFill>
              <a:latin typeface="Myriad Pro" pitchFamily="34" charset="0"/>
            </a:endParaRPr>
          </a:p>
        </p:txBody>
      </p:sp>
      <p:sp>
        <p:nvSpPr>
          <p:cNvPr id="33" name="Rectangle 32"/>
          <p:cNvSpPr/>
          <p:nvPr/>
        </p:nvSpPr>
        <p:spPr>
          <a:xfrm>
            <a:off x="7643834" y="0"/>
            <a:ext cx="1500166" cy="6858000"/>
          </a:xfrm>
          <a:prstGeom prst="rect">
            <a:avLst/>
          </a:prstGeom>
          <a:solidFill>
            <a:srgbClr val="5F7CCF"/>
          </a:solidFill>
          <a:ln>
            <a:solidFill>
              <a:srgbClr val="5F7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24" descr="SW swirl"/>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5536" y="3573016"/>
            <a:ext cx="2016224" cy="320448"/>
          </a:xfrm>
          <a:prstGeom prst="rect">
            <a:avLst/>
          </a:prstGeom>
          <a:noFill/>
          <a:ln w="9525">
            <a:noFill/>
            <a:miter lim="800000"/>
            <a:headEnd/>
            <a:tailEnd/>
          </a:ln>
        </p:spPr>
      </p:pic>
      <p:sp>
        <p:nvSpPr>
          <p:cNvPr id="36" name="Rectangle 35"/>
          <p:cNvSpPr/>
          <p:nvPr/>
        </p:nvSpPr>
        <p:spPr>
          <a:xfrm>
            <a:off x="2267744" y="0"/>
            <a:ext cx="5382360" cy="6758608"/>
          </a:xfrm>
          <a:prstGeom prst="rect">
            <a:avLst/>
          </a:prstGeom>
          <a:solidFill>
            <a:srgbClr val="5F7CCF"/>
          </a:solidFill>
          <a:ln>
            <a:solidFill>
              <a:srgbClr val="5F7CC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600" dirty="0" smtClean="0">
              <a:latin typeface="Myriad Pro"/>
            </a:endParaRPr>
          </a:p>
          <a:p>
            <a:r>
              <a:rPr lang="en-US" sz="2000" b="1" i="1" dirty="0" smtClean="0">
                <a:solidFill>
                  <a:schemeClr val="bg1"/>
                </a:solidFill>
                <a:latin typeface="Myriad Pro"/>
              </a:rPr>
              <a:t>Class 1 Truck Driver</a:t>
            </a:r>
          </a:p>
          <a:p>
            <a:r>
              <a:rPr lang="en-US" sz="1200" i="1" dirty="0" smtClean="0">
                <a:solidFill>
                  <a:schemeClr val="bg1"/>
                </a:solidFill>
                <a:latin typeface="Myriad Pro"/>
              </a:rPr>
              <a:t>Lower Mainland – Delta, BC</a:t>
            </a:r>
            <a:endParaRPr lang="en-US" sz="900" dirty="0" smtClean="0">
              <a:solidFill>
                <a:schemeClr val="bg1"/>
              </a:solidFill>
              <a:latin typeface="Myriad Pro"/>
            </a:endParaRPr>
          </a:p>
          <a:p>
            <a:endParaRPr lang="en-US" sz="900" dirty="0" smtClean="0">
              <a:solidFill>
                <a:schemeClr val="bg1"/>
              </a:solidFill>
              <a:latin typeface="Myriad Pro"/>
            </a:endParaRPr>
          </a:p>
          <a:p>
            <a:r>
              <a:rPr lang="en-CA" sz="1100" b="1" dirty="0" smtClean="0">
                <a:latin typeface="Myriad Pro"/>
              </a:rPr>
              <a:t>Status:</a:t>
            </a:r>
            <a:r>
              <a:rPr lang="en-CA" sz="1100" dirty="0" smtClean="0">
                <a:latin typeface="Myriad Pro"/>
              </a:rPr>
              <a:t> Full time (</a:t>
            </a:r>
            <a:r>
              <a:rPr lang="en-CA" sz="1100" dirty="0" smtClean="0">
                <a:latin typeface="Myriad Pro"/>
              </a:rPr>
              <a:t>35-40hrs </a:t>
            </a:r>
            <a:r>
              <a:rPr lang="en-CA" sz="1100" dirty="0" smtClean="0">
                <a:latin typeface="Myriad Pro"/>
              </a:rPr>
              <a:t>per week)</a:t>
            </a:r>
          </a:p>
          <a:p>
            <a:r>
              <a:rPr lang="en-CA" sz="1100" b="1" dirty="0" smtClean="0">
                <a:latin typeface="Myriad Pro"/>
              </a:rPr>
              <a:t>Remuneration:</a:t>
            </a:r>
            <a:r>
              <a:rPr lang="en-CA" sz="1100" dirty="0" smtClean="0">
                <a:latin typeface="Myriad Pro"/>
              </a:rPr>
              <a:t> $</a:t>
            </a:r>
            <a:r>
              <a:rPr lang="en-CA" sz="1100" dirty="0" smtClean="0">
                <a:latin typeface="Myriad Pro"/>
              </a:rPr>
              <a:t>26.00 </a:t>
            </a:r>
            <a:r>
              <a:rPr lang="en-CA" sz="1100" dirty="0" smtClean="0">
                <a:latin typeface="Myriad Pro"/>
              </a:rPr>
              <a:t>- $30.00 (hourly wage</a:t>
            </a:r>
            <a:r>
              <a:rPr lang="en-CA" sz="1100" dirty="0" smtClean="0">
                <a:latin typeface="Myriad Pro"/>
              </a:rPr>
              <a:t>) + Extended Health Benefits</a:t>
            </a:r>
            <a:endParaRPr lang="en-CA" sz="1100" dirty="0" smtClean="0">
              <a:latin typeface="Myriad Pro"/>
            </a:endParaRPr>
          </a:p>
          <a:p>
            <a:r>
              <a:rPr lang="en-CA" sz="1100" b="1" dirty="0" smtClean="0">
                <a:latin typeface="Myriad Pro"/>
              </a:rPr>
              <a:t> </a:t>
            </a:r>
          </a:p>
          <a:p>
            <a:r>
              <a:rPr lang="en-CA" sz="900" b="1" dirty="0" smtClean="0">
                <a:latin typeface="Myriad Pro"/>
              </a:rPr>
              <a:t>Summary </a:t>
            </a:r>
          </a:p>
          <a:p>
            <a:r>
              <a:rPr lang="en-US" sz="900" dirty="0" smtClean="0"/>
              <a:t>SW Event Technology is British Columbia’s leading audio visual event services company, with a successful track record of providing high value event support and technical expertise to thousands of events each year. SW was created in 1989 since that time, expanded its operations in western Canada in 1991 with the acquisition of Showtime Event &amp; Display, a leading trade show management and supply agency.</a:t>
            </a:r>
          </a:p>
          <a:p>
            <a:r>
              <a:rPr lang="en-US" sz="900" dirty="0" smtClean="0"/>
              <a:t> </a:t>
            </a:r>
          </a:p>
          <a:p>
            <a:r>
              <a:rPr lang="en-US" sz="900" dirty="0" smtClean="0"/>
              <a:t>SW Event Technology offers a complete range of audio visual and presentation technology services throughout British Columbia and beyond with multiple branch locations. With over 100 full-time employees and a multi-million dollar inventory, services include audio visual and computer equipment rental, event </a:t>
            </a:r>
            <a:r>
              <a:rPr lang="en-US" sz="900" dirty="0" smtClean="0"/>
              <a:t>staging, </a:t>
            </a:r>
            <a:r>
              <a:rPr lang="en-US" sz="900" dirty="0" smtClean="0"/>
              <a:t>exhibit and tradeshow solutions, </a:t>
            </a:r>
            <a:r>
              <a:rPr lang="en-US" sz="900" dirty="0" smtClean="0"/>
              <a:t>webcasting, </a:t>
            </a:r>
            <a:r>
              <a:rPr lang="en-US" sz="900" dirty="0" smtClean="0"/>
              <a:t>presentation management, press conferences and technical coordination for meetings, conventions, corporate events and trade shows</a:t>
            </a:r>
          </a:p>
          <a:p>
            <a:r>
              <a:rPr lang="en-US" sz="900" dirty="0" smtClean="0"/>
              <a:t> </a:t>
            </a:r>
          </a:p>
          <a:p>
            <a:r>
              <a:rPr lang="en-US" sz="900" dirty="0" smtClean="0"/>
              <a:t>With 3 branches in Kelowna, Vancouver and Victoria, SW Event Technology and Showtime Event &amp; Display are currently seeking a Class 1 Truck Driver to join our thriving Lower Mainland team. </a:t>
            </a:r>
          </a:p>
          <a:p>
            <a:endParaRPr lang="en-CA" sz="900" b="1" dirty="0" smtClean="0">
              <a:latin typeface="Myriad Pro"/>
            </a:endParaRPr>
          </a:p>
          <a:p>
            <a:r>
              <a:rPr lang="en-CA" sz="900" b="1" dirty="0" smtClean="0">
                <a:latin typeface="Myriad Pro"/>
              </a:rPr>
              <a:t>Duties and Responsibilities:</a:t>
            </a:r>
            <a:endParaRPr lang="en-CA" sz="900" dirty="0" smtClean="0">
              <a:latin typeface="Myriad Pro"/>
            </a:endParaRPr>
          </a:p>
          <a:p>
            <a:pPr>
              <a:buFont typeface="Arial" pitchFamily="34" charset="0"/>
              <a:buChar char="•"/>
            </a:pPr>
            <a:r>
              <a:rPr lang="en-CA" sz="900" dirty="0" smtClean="0"/>
              <a:t>Transport regular inter-branch transfers</a:t>
            </a:r>
          </a:p>
          <a:p>
            <a:pPr>
              <a:buFont typeface="Arial" pitchFamily="34" charset="0"/>
              <a:buChar char="•"/>
            </a:pPr>
            <a:r>
              <a:rPr lang="en-CA" sz="900" dirty="0" smtClean="0"/>
              <a:t>Transport event equipment throughout BC and Alberta</a:t>
            </a:r>
          </a:p>
          <a:p>
            <a:pPr>
              <a:buFont typeface="Arial" pitchFamily="34" charset="0"/>
              <a:buChar char="•"/>
            </a:pPr>
            <a:r>
              <a:rPr lang="en-CA" sz="900" dirty="0" smtClean="0"/>
              <a:t>Participate in fleet maintenance and inspections</a:t>
            </a:r>
          </a:p>
          <a:p>
            <a:pPr>
              <a:buFont typeface="Arial" pitchFamily="34" charset="0"/>
              <a:buChar char="•"/>
            </a:pPr>
            <a:r>
              <a:rPr lang="en-CA" sz="900" dirty="0" smtClean="0"/>
              <a:t>Assist loading and unloading vehicles when required</a:t>
            </a:r>
          </a:p>
          <a:p>
            <a:pPr>
              <a:buFont typeface="Arial" pitchFamily="34" charset="0"/>
              <a:buChar char="•"/>
            </a:pPr>
            <a:r>
              <a:rPr lang="en-CA" sz="900" dirty="0" smtClean="0"/>
              <a:t>Assist with warehouse and event site materials </a:t>
            </a:r>
            <a:r>
              <a:rPr lang="en-CA" sz="900" dirty="0" smtClean="0"/>
              <a:t>handling</a:t>
            </a:r>
          </a:p>
          <a:p>
            <a:r>
              <a:rPr lang="en-CA" sz="900" dirty="0" smtClean="0"/>
              <a:t>*Assist </a:t>
            </a:r>
            <a:r>
              <a:rPr lang="en-CA" sz="900" dirty="0" smtClean="0"/>
              <a:t>with </a:t>
            </a:r>
            <a:r>
              <a:rPr lang="en-CA" sz="900" dirty="0" smtClean="0"/>
              <a:t>transportation coordination</a:t>
            </a:r>
            <a:endParaRPr lang="en-CA" sz="900" dirty="0" smtClean="0"/>
          </a:p>
          <a:p>
            <a:pPr>
              <a:buFont typeface="Arial" pitchFamily="34" charset="0"/>
              <a:buChar char="•"/>
            </a:pPr>
            <a:r>
              <a:rPr lang="en-CA" sz="900" dirty="0" smtClean="0"/>
              <a:t>Assist with warehouse duties when required</a:t>
            </a:r>
          </a:p>
          <a:p>
            <a:pPr>
              <a:buFont typeface="Arial" pitchFamily="34" charset="0"/>
              <a:buChar char="•"/>
            </a:pPr>
            <a:r>
              <a:rPr lang="en-CA" sz="900" dirty="0" smtClean="0"/>
              <a:t>Other duties as required</a:t>
            </a:r>
          </a:p>
          <a:p>
            <a:endParaRPr lang="en-CA" sz="900" b="1" dirty="0" smtClean="0">
              <a:latin typeface="Myriad Pro"/>
            </a:endParaRPr>
          </a:p>
          <a:p>
            <a:r>
              <a:rPr lang="en-CA" sz="900" b="1" dirty="0" smtClean="0"/>
              <a:t>Qualifications:</a:t>
            </a:r>
            <a:endParaRPr lang="en-CA" sz="900" dirty="0" smtClean="0"/>
          </a:p>
          <a:p>
            <a:pPr>
              <a:buFont typeface="Arial" pitchFamily="34" charset="0"/>
              <a:buChar char="•"/>
            </a:pPr>
            <a:r>
              <a:rPr lang="en-CA" sz="900" dirty="0" smtClean="0"/>
              <a:t>Current Class 1 Driver's License with driver’s abstract provided</a:t>
            </a:r>
          </a:p>
          <a:p>
            <a:pPr>
              <a:buFont typeface="Arial" pitchFamily="34" charset="0"/>
              <a:buChar char="•"/>
            </a:pPr>
            <a:r>
              <a:rPr lang="en-CA" sz="900" dirty="0" smtClean="0"/>
              <a:t>3+ years class 1 driving experience</a:t>
            </a:r>
          </a:p>
          <a:p>
            <a:pPr>
              <a:buFont typeface="Arial" pitchFamily="34" charset="0"/>
              <a:buChar char="•"/>
            </a:pPr>
            <a:r>
              <a:rPr lang="en-CA" sz="900" dirty="0" smtClean="0"/>
              <a:t>High school education or equivalent</a:t>
            </a:r>
          </a:p>
          <a:p>
            <a:pPr>
              <a:buFont typeface="Arial" pitchFamily="34" charset="0"/>
              <a:buChar char="•"/>
            </a:pPr>
            <a:r>
              <a:rPr lang="en-CA" sz="900" dirty="0" smtClean="0"/>
              <a:t>Physically fit and able to lift up to 50 lbs</a:t>
            </a:r>
          </a:p>
          <a:p>
            <a:pPr>
              <a:buFont typeface="Arial" pitchFamily="34" charset="0"/>
              <a:buChar char="•"/>
            </a:pPr>
            <a:r>
              <a:rPr lang="en-CA" sz="900" dirty="0" smtClean="0"/>
              <a:t>Punctual and reliable</a:t>
            </a:r>
          </a:p>
          <a:p>
            <a:pPr>
              <a:buFont typeface="Arial" pitchFamily="34" charset="0"/>
              <a:buChar char="•"/>
            </a:pPr>
            <a:r>
              <a:rPr lang="en-CA" sz="900" dirty="0" smtClean="0"/>
              <a:t>Comfortable working irregular hours</a:t>
            </a:r>
          </a:p>
          <a:p>
            <a:pPr>
              <a:buFont typeface="Arial" pitchFamily="34" charset="0"/>
              <a:buChar char="•"/>
            </a:pPr>
            <a:r>
              <a:rPr lang="en-CA" sz="900" dirty="0" smtClean="0"/>
              <a:t>Proficient in driving any class of vehicles from minivans to tractor/trailers</a:t>
            </a:r>
          </a:p>
          <a:p>
            <a:pPr>
              <a:buFont typeface="Arial" pitchFamily="34" charset="0"/>
              <a:buChar char="•"/>
            </a:pPr>
            <a:r>
              <a:rPr lang="en-CA" sz="900" dirty="0" smtClean="0"/>
              <a:t>Proficient in driving tractors with standard transmissions</a:t>
            </a:r>
          </a:p>
          <a:p>
            <a:pPr>
              <a:buFont typeface="Arial" pitchFamily="34" charset="0"/>
              <a:buChar char="•"/>
            </a:pPr>
            <a:r>
              <a:rPr lang="en-CA" sz="900" dirty="0" smtClean="0"/>
              <a:t>Comfortable driving in all weather conditions</a:t>
            </a:r>
          </a:p>
          <a:p>
            <a:pPr>
              <a:buFont typeface="Arial" pitchFamily="34" charset="0"/>
              <a:buChar char="•"/>
            </a:pPr>
            <a:r>
              <a:rPr lang="en-CA" sz="900" dirty="0" smtClean="0"/>
              <a:t>Comfortable driving mountain passes or in dense urban settings</a:t>
            </a:r>
          </a:p>
          <a:p>
            <a:pPr>
              <a:buFont typeface="Arial" pitchFamily="34" charset="0"/>
              <a:buChar char="•"/>
            </a:pPr>
            <a:r>
              <a:rPr lang="en-CA" sz="900" dirty="0" smtClean="0"/>
              <a:t>Maintain a professional appearance</a:t>
            </a:r>
          </a:p>
          <a:p>
            <a:pPr>
              <a:buFont typeface="Arial" pitchFamily="34" charset="0"/>
              <a:buChar char="•"/>
            </a:pPr>
            <a:r>
              <a:rPr lang="en-CA" sz="900" dirty="0" smtClean="0"/>
              <a:t>Ability to travel throughout the Country</a:t>
            </a:r>
          </a:p>
          <a:p>
            <a:pPr>
              <a:buFont typeface="Arial" pitchFamily="34" charset="0"/>
              <a:buChar char="•"/>
            </a:pPr>
            <a:r>
              <a:rPr lang="en-CA" sz="900" dirty="0" smtClean="0"/>
              <a:t>Ability to travel in USA would be an asset</a:t>
            </a:r>
          </a:p>
          <a:p>
            <a:pPr>
              <a:buFont typeface="Arial" pitchFamily="34" charset="0"/>
              <a:buChar char="•"/>
            </a:pPr>
            <a:r>
              <a:rPr lang="en-CA" sz="900" dirty="0" smtClean="0"/>
              <a:t>Experience driving forklift is considered an asset </a:t>
            </a:r>
          </a:p>
          <a:p>
            <a:pPr>
              <a:buFont typeface="Arial" pitchFamily="34" charset="0"/>
              <a:buChar char="•"/>
            </a:pPr>
            <a:endParaRPr lang="en-CA" sz="900" dirty="0" smtClean="0"/>
          </a:p>
          <a:p>
            <a:r>
              <a:rPr lang="en-CA" sz="1000" dirty="0" smtClean="0">
                <a:latin typeface="Myriad Pro"/>
              </a:rPr>
              <a:t> </a:t>
            </a:r>
            <a:endParaRPr lang="en-US" sz="1000" dirty="0" smtClean="0">
              <a:latin typeface="Myriad Pro"/>
            </a:endParaRPr>
          </a:p>
          <a:p>
            <a:endParaRPr lang="en-US" sz="1000" dirty="0" smtClean="0">
              <a:solidFill>
                <a:schemeClr val="bg1"/>
              </a:solidFill>
              <a:latin typeface="Myriad Pro"/>
            </a:endParaRPr>
          </a:p>
        </p:txBody>
      </p:sp>
      <p:sp>
        <p:nvSpPr>
          <p:cNvPr id="37" name="Rectangle 36"/>
          <p:cNvSpPr/>
          <p:nvPr/>
        </p:nvSpPr>
        <p:spPr>
          <a:xfrm>
            <a:off x="0" y="0"/>
            <a:ext cx="428596" cy="6858000"/>
          </a:xfrm>
          <a:prstGeom prst="rect">
            <a:avLst/>
          </a:prstGeom>
          <a:solidFill>
            <a:srgbClr val="5F7CCF"/>
          </a:solidFill>
          <a:ln>
            <a:solidFill>
              <a:srgbClr val="5F7CC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latin typeface="Myriad Pro" pitchFamily="34" charset="0"/>
              </a:rPr>
              <a:t>Join ‘</a:t>
            </a:r>
            <a:r>
              <a:rPr lang="en-US" b="1" dirty="0" smtClean="0">
                <a:latin typeface="Myriad Pro" pitchFamily="34" charset="0"/>
              </a:rPr>
              <a:t>British Columbia’s Most Trusted</a:t>
            </a:r>
            <a:r>
              <a:rPr lang="en-US" dirty="0" smtClean="0">
                <a:latin typeface="Myriad Pro" pitchFamily="34" charset="0"/>
              </a:rPr>
              <a:t>’</a:t>
            </a:r>
            <a:endParaRPr lang="en-US" dirty="0">
              <a:latin typeface="Myriad Pro" pitchFamily="34" charset="0"/>
            </a:endParaRPr>
          </a:p>
        </p:txBody>
      </p:sp>
      <p:sp>
        <p:nvSpPr>
          <p:cNvPr id="14" name="Rectangle 13"/>
          <p:cNvSpPr/>
          <p:nvPr/>
        </p:nvSpPr>
        <p:spPr>
          <a:xfrm>
            <a:off x="2285984" y="6643710"/>
            <a:ext cx="5357850" cy="214290"/>
          </a:xfrm>
          <a:prstGeom prst="rect">
            <a:avLst/>
          </a:prstGeom>
          <a:solidFill>
            <a:srgbClr val="5F7CCF"/>
          </a:solidFill>
          <a:ln>
            <a:solidFill>
              <a:srgbClr val="5F7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latin typeface="Myriad Pro" pitchFamily="34" charset="0"/>
              </a:rPr>
              <a:t>Vancouver   -   Victoria   -   Nanaimo   -   Kelowna   -   Kamloops   -   Vernon   -   Penticton</a:t>
            </a:r>
            <a:endParaRPr lang="en-US" sz="800" dirty="0">
              <a:latin typeface="Myriad Pro" pitchFamily="34" charset="0"/>
            </a:endParaRPr>
          </a:p>
        </p:txBody>
      </p:sp>
      <p:pic>
        <p:nvPicPr>
          <p:cNvPr id="20" name="Picture 19" descr="2010-06-09_Caps_MLS_Presser_Logo_051.jpg"/>
          <p:cNvPicPr>
            <a:picLocks noChangeAspect="1"/>
          </p:cNvPicPr>
          <p:nvPr/>
        </p:nvPicPr>
        <p:blipFill>
          <a:blip r:embed="rId6" cstate="print"/>
          <a:stretch>
            <a:fillRect/>
          </a:stretch>
        </p:blipFill>
        <p:spPr>
          <a:xfrm>
            <a:off x="7699248" y="5805264"/>
            <a:ext cx="1444752" cy="1080120"/>
          </a:xfrm>
          <a:prstGeom prst="rect">
            <a:avLst/>
          </a:prstGeom>
          <a:ln>
            <a:solidFill>
              <a:schemeClr val="tx1"/>
            </a:solidFill>
          </a:ln>
        </p:spPr>
      </p:pic>
      <p:pic>
        <p:nvPicPr>
          <p:cNvPr id="22" name="Picture 21" descr="DSC_4627.jpeg"/>
          <p:cNvPicPr>
            <a:picLocks noChangeAspect="1"/>
          </p:cNvPicPr>
          <p:nvPr/>
        </p:nvPicPr>
        <p:blipFill>
          <a:blip r:embed="rId7" cstate="print"/>
          <a:stretch>
            <a:fillRect/>
          </a:stretch>
        </p:blipFill>
        <p:spPr>
          <a:xfrm>
            <a:off x="7699248" y="2037317"/>
            <a:ext cx="1444752" cy="1031643"/>
          </a:xfrm>
          <a:prstGeom prst="rect">
            <a:avLst/>
          </a:prstGeom>
          <a:ln>
            <a:solidFill>
              <a:schemeClr val="tx1"/>
            </a:solidFill>
          </a:ln>
        </p:spPr>
      </p:pic>
      <p:pic>
        <p:nvPicPr>
          <p:cNvPr id="25" name="Picture 24" descr="Face of Today February 2010 005.JPG"/>
          <p:cNvPicPr>
            <a:picLocks noChangeAspect="1"/>
          </p:cNvPicPr>
          <p:nvPr/>
        </p:nvPicPr>
        <p:blipFill>
          <a:blip r:embed="rId8" cstate="print"/>
          <a:stretch>
            <a:fillRect/>
          </a:stretch>
        </p:blipFill>
        <p:spPr>
          <a:xfrm>
            <a:off x="7699248" y="3933056"/>
            <a:ext cx="1444752" cy="960606"/>
          </a:xfrm>
          <a:prstGeom prst="rect">
            <a:avLst/>
          </a:prstGeom>
          <a:ln>
            <a:solidFill>
              <a:schemeClr val="tx1"/>
            </a:solidFill>
          </a:ln>
        </p:spPr>
      </p:pic>
      <p:pic>
        <p:nvPicPr>
          <p:cNvPr id="30" name="Picture 29" descr="CSEME_Coast Mountain_06.jpg"/>
          <p:cNvPicPr>
            <a:picLocks noChangeAspect="1"/>
          </p:cNvPicPr>
          <p:nvPr/>
        </p:nvPicPr>
        <p:blipFill>
          <a:blip r:embed="rId9" cstate="print"/>
          <a:srcRect b="5530"/>
          <a:stretch>
            <a:fillRect/>
          </a:stretch>
        </p:blipFill>
        <p:spPr>
          <a:xfrm>
            <a:off x="7699248" y="3068960"/>
            <a:ext cx="1444752" cy="910194"/>
          </a:xfrm>
          <a:prstGeom prst="rect">
            <a:avLst/>
          </a:prstGeom>
          <a:ln>
            <a:solidFill>
              <a:schemeClr val="tx1"/>
            </a:solidFill>
          </a:ln>
        </p:spPr>
      </p:pic>
      <p:pic>
        <p:nvPicPr>
          <p:cNvPr id="1026" name="Picture 2"/>
          <p:cNvPicPr>
            <a:picLocks noChangeAspect="1" noChangeArrowheads="1"/>
          </p:cNvPicPr>
          <p:nvPr/>
        </p:nvPicPr>
        <p:blipFill>
          <a:blip r:embed="rId10" cstate="print"/>
          <a:srcRect/>
          <a:stretch>
            <a:fillRect/>
          </a:stretch>
        </p:blipFill>
        <p:spPr bwMode="auto">
          <a:xfrm>
            <a:off x="7699248" y="4869160"/>
            <a:ext cx="1444752" cy="963168"/>
          </a:xfrm>
          <a:prstGeom prst="rect">
            <a:avLst/>
          </a:prstGeom>
          <a:noFill/>
          <a:ln w="9525">
            <a:solidFill>
              <a:schemeClr val="tx1"/>
            </a:solidFill>
            <a:miter lim="800000"/>
            <a:headEnd/>
            <a:tailEnd/>
          </a:ln>
          <a:effectLst/>
        </p:spPr>
      </p:pic>
      <p:pic>
        <p:nvPicPr>
          <p:cNvPr id="17" name="Picture 16" descr="IMG_0019-1749106419-O.jpg"/>
          <p:cNvPicPr>
            <a:picLocks noChangeAspect="1"/>
          </p:cNvPicPr>
          <p:nvPr/>
        </p:nvPicPr>
        <p:blipFill>
          <a:blip r:embed="rId11" cstate="print"/>
          <a:stretch>
            <a:fillRect/>
          </a:stretch>
        </p:blipFill>
        <p:spPr>
          <a:xfrm>
            <a:off x="7699248" y="1097680"/>
            <a:ext cx="1444752" cy="963168"/>
          </a:xfrm>
          <a:prstGeom prst="rect">
            <a:avLst/>
          </a:prstGeom>
          <a:ln>
            <a:solidFill>
              <a:schemeClr val="tx1"/>
            </a:solidFill>
          </a:ln>
        </p:spPr>
      </p:pic>
      <p:pic>
        <p:nvPicPr>
          <p:cNvPr id="18" name="Picture 17" descr="OLYMPICS.jpg"/>
          <p:cNvPicPr>
            <a:picLocks noChangeAspect="1"/>
          </p:cNvPicPr>
          <p:nvPr/>
        </p:nvPicPr>
        <p:blipFill>
          <a:blip r:embed="rId12" cstate="print"/>
          <a:srcRect/>
          <a:stretch>
            <a:fillRect/>
          </a:stretch>
        </p:blipFill>
        <p:spPr>
          <a:xfrm>
            <a:off x="7699248" y="0"/>
            <a:ext cx="1444752" cy="1083564"/>
          </a:xfrm>
          <a:prstGeom prst="rect">
            <a:avLst/>
          </a:prstGeom>
          <a:ln>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3542</TotalTime>
  <Words>87</Words>
  <Application>Microsoft Office PowerPoint</Application>
  <PresentationFormat>On-screen Show (4:3)</PresentationFormat>
  <Paragraphs>53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SW Audiovisual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Robbie Kelm</dc:creator>
  <cp:lastModifiedBy>Windows User</cp:lastModifiedBy>
  <cp:revision>76</cp:revision>
  <dcterms:created xsi:type="dcterms:W3CDTF">2008-07-03T23:10:32Z</dcterms:created>
  <dcterms:modified xsi:type="dcterms:W3CDTF">2019-02-28T22:38:01Z</dcterms:modified>
</cp:coreProperties>
</file>